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58" r:id="rId5"/>
    <p:sldId id="359" r:id="rId6"/>
    <p:sldId id="318" r:id="rId7"/>
    <p:sldId id="360" r:id="rId8"/>
    <p:sldId id="295" r:id="rId9"/>
    <p:sldId id="368" r:id="rId10"/>
    <p:sldId id="369" r:id="rId11"/>
    <p:sldId id="261" r:id="rId12"/>
    <p:sldId id="319" r:id="rId13"/>
    <p:sldId id="329" r:id="rId14"/>
    <p:sldId id="390" r:id="rId15"/>
    <p:sldId id="353" r:id="rId16"/>
    <p:sldId id="374" r:id="rId17"/>
    <p:sldId id="361" r:id="rId18"/>
    <p:sldId id="375" r:id="rId19"/>
    <p:sldId id="362" r:id="rId20"/>
    <p:sldId id="376" r:id="rId21"/>
    <p:sldId id="363" r:id="rId22"/>
    <p:sldId id="377" r:id="rId23"/>
    <p:sldId id="365" r:id="rId24"/>
    <p:sldId id="364" r:id="rId25"/>
    <p:sldId id="391" r:id="rId26"/>
    <p:sldId id="379" r:id="rId27"/>
    <p:sldId id="366" r:id="rId28"/>
    <p:sldId id="367" r:id="rId29"/>
    <p:sldId id="380" r:id="rId30"/>
    <p:sldId id="381" r:id="rId31"/>
    <p:sldId id="382" r:id="rId32"/>
    <p:sldId id="320" r:id="rId33"/>
    <p:sldId id="383" r:id="rId34"/>
    <p:sldId id="384" r:id="rId35"/>
    <p:sldId id="385" r:id="rId36"/>
    <p:sldId id="388" r:id="rId37"/>
    <p:sldId id="372" r:id="rId38"/>
    <p:sldId id="387" r:id="rId39"/>
    <p:sldId id="373" r:id="rId40"/>
    <p:sldId id="389" r:id="rId41"/>
    <p:sldId id="370" r:id="rId42"/>
    <p:sldId id="386" r:id="rId43"/>
    <p:sldId id="371" r:id="rId44"/>
    <p:sldId id="378" r:id="rId45"/>
    <p:sldId id="263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5"/>
    <p:restoredTop sz="75281"/>
  </p:normalViewPr>
  <p:slideViewPr>
    <p:cSldViewPr>
      <p:cViewPr varScale="1">
        <p:scale>
          <a:sx n="122" d="100"/>
          <a:sy n="122" d="100"/>
        </p:scale>
        <p:origin x="1000" y="192"/>
      </p:cViewPr>
      <p:guideLst>
        <p:guide orient="horz" pos="1620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1:56:19.63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1BBE2-2C30-A846-9D67-28ECC177E942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7BD7-734C-374F-A69E-C8C85ABE5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95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76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2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707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6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202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57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342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58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625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197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17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249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1592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multipart/form-data</a:t>
            </a:r>
          </a:p>
          <a:p>
            <a:endParaRPr kumimoji="1"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解析之后发现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text/plain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但是这么输入依然报相同错误。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多次试验之后发现，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无论选择什么，都会报错。使用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postman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就行了，其会自动帮忙解决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59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815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014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测试环境：阿里云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ECS 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2GRAM 1mbps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上行带宽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59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3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55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710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19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9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00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9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93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546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98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306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85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805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持简单的安全测试；久层框架 格式化字符串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685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React </a:t>
            </a:r>
            <a:r>
              <a:rPr kumimoji="1" lang="zh-CN" altLang="en-US" dirty="0"/>
              <a:t>将</a:t>
            </a:r>
            <a:r>
              <a:rPr lang="zh-CN" altLang="en-US" dirty="0"/>
              <a:t>所有的用户输入进行</a:t>
            </a:r>
            <a:r>
              <a:rPr lang="en-US" altLang="zh-CN" dirty="0"/>
              <a:t>HTML</a:t>
            </a:r>
            <a:r>
              <a:rPr lang="zh-CN" altLang="en-US" dirty="0"/>
              <a:t>实体编码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798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react router </a:t>
            </a:r>
            <a:r>
              <a:rPr kumimoji="1" lang="zh-CN" altLang="en-US" dirty="0"/>
              <a:t>请求拦截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42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20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24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29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62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://ecnuonion.club/%E5%BD%95%E5%B1%8F%EF%BC%88%E7%AE%A1%E7%90%86%E5%91%98%EF%BC%89.mp4?e=1603942160&amp;token=SStPJbNpriAFEzb0LvB1ooO7X__CB5xpwt8cE8UE:D1lNrp8BfImYx_L3pngRcwy9_Xw=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3.png"/><Relationship Id="rId4" Type="http://schemas.openxmlformats.org/officeDocument/2006/relationships/slide" Target="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4.png"/><Relationship Id="rId4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53" y="940762"/>
            <a:ext cx="8195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MeetHere</a:t>
            </a:r>
            <a:endParaRPr lang="zh-CN" altLang="en-US" sz="3200" dirty="0">
              <a:solidFill>
                <a:schemeClr val="accent2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420" y="3248660"/>
            <a:ext cx="4759692" cy="83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软件测试与验证</a:t>
            </a:r>
            <a:endParaRPr lang="en-US" altLang="zh-CN" sz="1700" dirty="0">
              <a:solidFill>
                <a:schemeClr val="tx1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成    员：彭  锋、钟天景、兰于权、莫锦波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"/>
    </mc:Choice>
    <mc:Fallback xmlns="">
      <p:transition spd="slow" advTm="84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4587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需求与设计：测试技术栈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87070B-853A-8B49-B916-DE860336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4" y="1816100"/>
            <a:ext cx="8585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/>
          <p:cNvGrpSpPr/>
          <p:nvPr/>
        </p:nvGrpSpPr>
        <p:grpSpPr>
          <a:xfrm>
            <a:off x="202723" y="107194"/>
            <a:ext cx="792089" cy="792088"/>
            <a:chOff x="4784130" y="2985330"/>
            <a:chExt cx="1314631" cy="1314630"/>
          </a:xfrm>
        </p:grpSpPr>
        <p:sp>
          <p:nvSpPr>
            <p:cNvPr id="8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3"/>
          <p:cNvSpPr/>
          <p:nvPr/>
        </p:nvSpPr>
        <p:spPr>
          <a:xfrm>
            <a:off x="1403648" y="494630"/>
            <a:ext cx="769441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项目成果：部分功能展示（图片为超链接，链接到七牛云视频播放）</a:t>
            </a:r>
          </a:p>
        </p:txBody>
      </p:sp>
      <p:pic>
        <p:nvPicPr>
          <p:cNvPr id="4" name="Picture 5" descr="C:\Users\Lenovo\Desktop\图片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1" y="328638"/>
            <a:ext cx="596815" cy="3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49DA900-268E-C34E-92F2-7799C5E32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99371"/>
            <a:ext cx="9144000" cy="40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"/>
    </mc:Choice>
    <mc:Fallback xmlns="">
      <p:transition spd="slow" advTm="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75656" y="495716"/>
            <a:ext cx="512961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11560" y="1237466"/>
            <a:ext cx="844423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单元测试 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集成测试</a:t>
            </a: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静态分析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性能测试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系统测试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安全测试</a:t>
            </a: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"/>
    </mc:Choice>
    <mc:Fallback xmlns="">
      <p:transition spd="slow" advTm="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25936" y="655595"/>
            <a:ext cx="30700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覆盖度报告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2143A-2A0E-5D48-9D79-7957181F7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" y="1332704"/>
            <a:ext cx="9127673" cy="29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1789872" y="655595"/>
            <a:ext cx="93862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对于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request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类覆盖度未达到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100%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的解释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719AB-C190-2D44-A655-DA208BACB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614243"/>
            <a:ext cx="7308304" cy="26217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9F921F-9E69-3644-B1C6-2EE02AEA00B0}"/>
              </a:ext>
            </a:extLst>
          </p:cNvPr>
          <p:cNvSpPr txBox="1"/>
          <p:nvPr/>
        </p:nvSpPr>
        <p:spPr>
          <a:xfrm>
            <a:off x="611559" y="1225473"/>
            <a:ext cx="748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原因：使用了</a:t>
            </a:r>
            <a:r>
              <a:rPr kumimoji="1" lang="en-US" altLang="zh-CN" dirty="0"/>
              <a:t>@Builder</a:t>
            </a:r>
            <a:r>
              <a:rPr kumimoji="1" lang="zh-CN" altLang="en-US" dirty="0"/>
              <a:t>注解并没有使用，还是采用</a:t>
            </a:r>
            <a:r>
              <a:rPr kumimoji="1" lang="en-US" altLang="zh-CN" dirty="0"/>
              <a:t>getter</a:t>
            </a:r>
            <a:r>
              <a:rPr kumimoji="1" lang="zh-CN" altLang="en-US" dirty="0"/>
              <a:t>方法对属性赋值</a:t>
            </a:r>
          </a:p>
        </p:txBody>
      </p:sp>
    </p:spTree>
    <p:extLst>
      <p:ext uri="{BB962C8B-B14F-4D97-AF65-F5344CB8AC3E}">
        <p14:creationId xmlns:p14="http://schemas.microsoft.com/office/powerpoint/2010/main" val="18651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01292" y="495716"/>
            <a:ext cx="2581156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F328C-8D48-CC45-9D59-6F09B281D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-4849"/>
            <a:ext cx="1772923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540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MockBean</a:t>
            </a:r>
            <a:r>
              <a:rPr kumimoji="1" lang="zh-CN" altLang="en-US" dirty="0"/>
              <a:t>让业务层和控制层解耦合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测试目标：测试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接口是否可以正常请求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层</a:t>
            </a:r>
            <a:r>
              <a:rPr kumimoji="1" lang="en-US" altLang="zh-CN" dirty="0"/>
              <a:t>47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5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365634" y="449791"/>
            <a:ext cx="408797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809F2E-F94C-A642-8EB5-9D07F255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8" y="810355"/>
            <a:ext cx="6825062" cy="39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80876" y="495716"/>
            <a:ext cx="221034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243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Mock</a:t>
            </a:r>
            <a:r>
              <a:rPr kumimoji="1" lang="zh-CN" altLang="en-US" dirty="0"/>
              <a:t>使业务层与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层解耦合，对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层进行打桩，使用测试数据验证结果是否符合预期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层是否按照需求实现功能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</a:t>
            </a:r>
            <a:r>
              <a:rPr kumimoji="1" lang="en-US" altLang="zh-CN" dirty="0"/>
              <a:t>52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C5AC72-D4FA-A64B-ADA6-6F801AFA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0"/>
            <a:ext cx="1753781" cy="50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547664" y="401955"/>
            <a:ext cx="374923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430CD-05A0-8942-83AB-74AD7184D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088991"/>
            <a:ext cx="8277208" cy="33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21690" y="562808"/>
            <a:ext cx="1801775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312731" y="1088992"/>
            <a:ext cx="50513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测试思想：与数据库解耦合，使用内存数据库模拟数据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层自动生成的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语句是否逻辑正确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说明：因</a:t>
            </a:r>
            <a:r>
              <a:rPr kumimoji="1" lang="en-US" altLang="zh-CN" dirty="0"/>
              <a:t>Dao</a:t>
            </a:r>
            <a:r>
              <a:rPr kumimoji="1" lang="zh-CN" altLang="en-US" dirty="0"/>
              <a:t>为接口层，框架自动生成的方法没有进行单元测试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6AE6C7-EAFC-0148-8C22-B91B1867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55" y="603680"/>
            <a:ext cx="3225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que 5"/>
          <p:cNvSpPr/>
          <p:nvPr/>
        </p:nvSpPr>
        <p:spPr>
          <a:xfrm>
            <a:off x="3247664" y="1357176"/>
            <a:ext cx="2244651" cy="2244650"/>
          </a:xfrm>
          <a:prstGeom prst="plaqu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ea typeface="微软雅黑" panose="020B0503020204020204" pitchFamily="34" charset="-122"/>
            </a:endParaRPr>
          </a:p>
        </p:txBody>
      </p:sp>
      <p:grpSp>
        <p:nvGrpSpPr>
          <p:cNvPr id="33" name="Group 34"/>
          <p:cNvGrpSpPr/>
          <p:nvPr/>
        </p:nvGrpSpPr>
        <p:grpSpPr>
          <a:xfrm>
            <a:off x="2488435" y="771550"/>
            <a:ext cx="1393539" cy="1413479"/>
            <a:chOff x="3045240" y="1362746"/>
            <a:chExt cx="1315035" cy="1333851"/>
          </a:xfrm>
        </p:grpSpPr>
        <p:sp>
          <p:nvSpPr>
            <p:cNvPr id="34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7"/>
          <p:cNvGrpSpPr/>
          <p:nvPr/>
        </p:nvGrpSpPr>
        <p:grpSpPr>
          <a:xfrm>
            <a:off x="4844439" y="771550"/>
            <a:ext cx="1362831" cy="1413298"/>
            <a:chOff x="4812704" y="1362746"/>
            <a:chExt cx="1286056" cy="1333680"/>
          </a:xfrm>
        </p:grpSpPr>
        <p:sp>
          <p:nvSpPr>
            <p:cNvPr id="37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8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35"/>
          <p:cNvGrpSpPr/>
          <p:nvPr/>
        </p:nvGrpSpPr>
        <p:grpSpPr>
          <a:xfrm>
            <a:off x="2488433" y="2934430"/>
            <a:ext cx="1403206" cy="1393111"/>
            <a:chOff x="3045240" y="2985330"/>
            <a:chExt cx="1324156" cy="1314630"/>
          </a:xfrm>
        </p:grpSpPr>
        <p:sp>
          <p:nvSpPr>
            <p:cNvPr id="40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36"/>
          <p:cNvGrpSpPr/>
          <p:nvPr/>
        </p:nvGrpSpPr>
        <p:grpSpPr>
          <a:xfrm>
            <a:off x="4806352" y="2934430"/>
            <a:ext cx="1393112" cy="1393111"/>
            <a:chOff x="4784130" y="2985330"/>
            <a:chExt cx="1314631" cy="1314630"/>
          </a:xfrm>
        </p:grpSpPr>
        <p:sp>
          <p:nvSpPr>
            <p:cNvPr id="43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4"/>
          <p:cNvSpPr/>
          <p:nvPr/>
        </p:nvSpPr>
        <p:spPr>
          <a:xfrm>
            <a:off x="1651931" y="3558427"/>
            <a:ext cx="615553" cy="369332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50" name="Rectangle 17"/>
          <p:cNvSpPr/>
          <p:nvPr/>
        </p:nvSpPr>
        <p:spPr>
          <a:xfrm>
            <a:off x="6395547" y="1192190"/>
            <a:ext cx="15388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</a:t>
            </a:r>
          </a:p>
        </p:txBody>
      </p:sp>
      <p:sp>
        <p:nvSpPr>
          <p:cNvPr id="53" name="Rectangle 20"/>
          <p:cNvSpPr/>
          <p:nvPr/>
        </p:nvSpPr>
        <p:spPr>
          <a:xfrm>
            <a:off x="1036487" y="1192190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</a:p>
        </p:txBody>
      </p:sp>
      <p:sp>
        <p:nvSpPr>
          <p:cNvPr id="56" name="Rectangle 23"/>
          <p:cNvSpPr/>
          <p:nvPr/>
        </p:nvSpPr>
        <p:spPr>
          <a:xfrm>
            <a:off x="6395873" y="3558244"/>
            <a:ext cx="1231106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</a:t>
            </a:r>
            <a:b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</a:br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展示</a:t>
            </a:r>
            <a:endParaRPr lang="en-US" sz="2400" b="1" dirty="0">
              <a:solidFill>
                <a:schemeClr val="accent4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26" name="Picture 2" descr="C:\Users\Lenovo\Desktop\问卷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7" y="917471"/>
            <a:ext cx="882387" cy="10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Lenovo\Desktop\图片1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29" y="3396645"/>
            <a:ext cx="7493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42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807191" y="3256047"/>
            <a:ext cx="785729" cy="780081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C:\Users\Lenovo\Desktop\u=3787644573,489701487&amp;fm=26&amp;gp=0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04" y="982916"/>
            <a:ext cx="1004557" cy="100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"/>
    </mc:Choice>
    <mc:Fallback xmlns="">
      <p:transition spd="slow" advTm="302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879295" y="401955"/>
            <a:ext cx="341760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9EDF4-0D1B-AB46-A0A5-1F6B588D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24" y="897255"/>
            <a:ext cx="4052373" cy="15699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6D0338-94A1-0044-89BD-56AB61E0D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1" y="1491630"/>
            <a:ext cx="4547301" cy="26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185044" y="621978"/>
            <a:ext cx="245085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611560" y="1347614"/>
            <a:ext cx="424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测试思想：满足条件覆盖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测试目标：查看工具类是否实现功能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 err="1"/>
              <a:t>Util</a:t>
            </a:r>
            <a:r>
              <a:rPr kumimoji="1" lang="zh-CN" altLang="en-US" dirty="0"/>
              <a:t>包下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个工具类，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</a:t>
            </a:r>
            <a:r>
              <a:rPr lang="en" altLang="zh-CN" dirty="0" err="1"/>
              <a:t>KeyUtil</a:t>
            </a:r>
            <a:r>
              <a:rPr lang="zh-CN" altLang="en-US" dirty="0"/>
              <a:t>，</a:t>
            </a:r>
            <a:r>
              <a:rPr lang="en-US" altLang="zh-CN" dirty="0" err="1"/>
              <a:t>ParamUtil</a:t>
            </a:r>
            <a:r>
              <a:rPr lang="zh-CN" altLang="en-US" dirty="0"/>
              <a:t>没有自动化测试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54688-A774-044A-AB07-5178D31FD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03598"/>
            <a:ext cx="3314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17001" y="495716"/>
            <a:ext cx="3590727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680E-5909-884B-AD43-ADD79F55B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51" y="1265850"/>
            <a:ext cx="3498850" cy="1555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1F49C-6401-9246-AF7C-EE4DA966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" y="3072012"/>
            <a:ext cx="8692093" cy="12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204008" y="527139"/>
            <a:ext cx="5304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539552" y="1284894"/>
            <a:ext cx="6768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注解产生的</a:t>
            </a:r>
            <a:r>
              <a:rPr kumimoji="1" lang="en-US" altLang="zh-CN" dirty="0" err="1"/>
              <a:t>StackOverFlow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还生成了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equals</a:t>
            </a:r>
            <a:r>
              <a:rPr kumimoji="1" lang="zh-CN" altLang="en-US" dirty="0"/>
              <a:t>方法，两个对象互相引用在序列化时会循环引用，最终导致栈溢出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解决方式：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去掉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注解，只保留</a:t>
            </a:r>
            <a:r>
              <a:rPr kumimoji="1" lang="en-US" altLang="zh-CN" dirty="0"/>
              <a:t>@Getter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@Setter</a:t>
            </a:r>
          </a:p>
          <a:p>
            <a:r>
              <a:rPr kumimoji="1" lang="zh-CN" altLang="en-US" dirty="0"/>
              <a:t>添加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JsonIgnore</a:t>
            </a:r>
            <a:r>
              <a:rPr kumimoji="1" lang="zh-CN" altLang="en-US" dirty="0"/>
              <a:t>字段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979342-6397-8D41-B12D-C8404032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820294"/>
            <a:ext cx="6541220" cy="8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34293" y="618469"/>
            <a:ext cx="102592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1331640" y="1491630"/>
            <a:ext cx="6624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采取</a:t>
            </a:r>
            <a:r>
              <a:rPr lang="en" altLang="zh-CN" dirty="0"/>
              <a:t>Top down </a:t>
            </a:r>
            <a:r>
              <a:rPr kumimoji="1" lang="zh-CN" altLang="en-US" dirty="0"/>
              <a:t>的方式进行集成测试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 err="1"/>
              <a:t>TestRestTemplate</a:t>
            </a:r>
            <a:r>
              <a:rPr lang="zh-CN" altLang="en" dirty="0"/>
              <a:t>来</a:t>
            </a:r>
            <a:r>
              <a:rPr lang="zh-CN" altLang="en-US" dirty="0"/>
              <a:t>通过</a:t>
            </a:r>
            <a:r>
              <a:rPr lang="en-US" altLang="zh-CN" dirty="0"/>
              <a:t>HTTP</a:t>
            </a:r>
            <a:r>
              <a:rPr lang="zh-CN" altLang="en-US" dirty="0"/>
              <a:t>请求实现对部署环境的真实请求调用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注：因为有邮箱验证码等操作，存在一定数据污染，故一部分内容不具有复现性</a:t>
            </a:r>
          </a:p>
        </p:txBody>
      </p:sp>
    </p:spTree>
    <p:extLst>
      <p:ext uri="{BB962C8B-B14F-4D97-AF65-F5344CB8AC3E}">
        <p14:creationId xmlns:p14="http://schemas.microsoft.com/office/powerpoint/2010/main" val="5344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07597" y="562923"/>
            <a:ext cx="808494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集成测试部分代码示例：</a:t>
            </a:r>
            <a:r>
              <a:rPr lang="en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 </a:t>
            </a:r>
            <a:r>
              <a:rPr lang="en" altLang="zh-CN" sz="2000" b="1" dirty="0" err="1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IntegrationTestForGymController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550B1-65DB-6243-A0F3-C579F636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241701"/>
            <a:ext cx="5256584" cy="384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56561" y="589478"/>
            <a:ext cx="462856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集成测试：一个未通过测试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1ED60-F592-3E40-9792-3A0DE1242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" y="1088991"/>
            <a:ext cx="4846215" cy="40545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ED1B6A-E781-1B42-940B-98CAB2F0C76F}"/>
              </a:ext>
            </a:extLst>
          </p:cNvPr>
          <p:cNvSpPr/>
          <p:nvPr/>
        </p:nvSpPr>
        <p:spPr>
          <a:xfrm>
            <a:off x="4932040" y="17796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 request is not a multipart request</a:t>
            </a:r>
            <a:endParaRPr lang="en" altLang="zh-CN" b="1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81B05C-7873-5344-9C93-6197160E9793}"/>
              </a:ext>
            </a:extLst>
          </p:cNvPr>
          <p:cNvSpPr/>
          <p:nvPr/>
        </p:nvSpPr>
        <p:spPr>
          <a:xfrm>
            <a:off x="5207247" y="2938129"/>
            <a:ext cx="36132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详情：上传头像到七牛云，测试用例不通过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headers</a:t>
            </a:r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解决方案：使用</a:t>
            </a:r>
            <a:r>
              <a:rPr lang="en-US" altLang="zh-CN" dirty="0"/>
              <a:t>Postman</a:t>
            </a:r>
            <a:r>
              <a:rPr lang="zh-CN" altLang="en-US" dirty="0"/>
              <a:t>手动测试</a:t>
            </a:r>
          </a:p>
        </p:txBody>
      </p:sp>
    </p:spTree>
    <p:extLst>
      <p:ext uri="{BB962C8B-B14F-4D97-AF65-F5344CB8AC3E}">
        <p14:creationId xmlns:p14="http://schemas.microsoft.com/office/powerpoint/2010/main" val="8727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50240" y="495716"/>
            <a:ext cx="153888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8BACF2-0F86-664C-A351-45CCEFFD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89393"/>
            <a:ext cx="4073724" cy="4208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/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blipFill>
                <a:blip r:embed="rId5"/>
                <a:stretch>
                  <a:fillRect l="-4000" t="-9091" r="-3333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FBFE3A0-1AD4-F74D-96F1-AB1883E0F7F3}"/>
              </a:ext>
            </a:extLst>
          </p:cNvPr>
          <p:cNvSpPr txBox="1"/>
          <p:nvPr/>
        </p:nvSpPr>
        <p:spPr>
          <a:xfrm>
            <a:off x="683568" y="1203598"/>
            <a:ext cx="3051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IDEA</a:t>
            </a:r>
            <a:r>
              <a:rPr kumimoji="1" lang="zh-CN" altLang="en-US" dirty="0"/>
              <a:t>自带的静态代码分析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Bugs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P3C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8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705485" y="517203"/>
            <a:ext cx="410918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85BE8-233E-EE44-8B0F-2D699A48C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8" y="1115737"/>
            <a:ext cx="8820472" cy="6627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1FBF77-C4A8-F641-8715-8D33EC546BD7}"/>
              </a:ext>
            </a:extLst>
          </p:cNvPr>
          <p:cNvSpPr txBox="1"/>
          <p:nvPr/>
        </p:nvSpPr>
        <p:spPr>
          <a:xfrm>
            <a:off x="196626" y="1944998"/>
            <a:ext cx="868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此代码用于计算订单评分综合，并对其求平均值。使用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时没有考虑为空的情况</a:t>
            </a:r>
            <a:endParaRPr kumimoji="1" lang="en-US" altLang="zh-CN" dirty="0"/>
          </a:p>
          <a:p>
            <a:r>
              <a:rPr kumimoji="1" lang="zh-CN" altLang="en-US" dirty="0"/>
              <a:t>对应到业务中即为，该场馆没有订单，计算其评分会抛出</a:t>
            </a:r>
            <a:r>
              <a:rPr kumimoji="1" lang="en-US" altLang="zh-CN" dirty="0"/>
              <a:t>NPE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修复方式：使用</a:t>
            </a:r>
            <a:r>
              <a:rPr kumimoji="1" lang="en-US" altLang="zh-CN" dirty="0" err="1"/>
              <a:t>orElse</a:t>
            </a:r>
            <a:r>
              <a:rPr kumimoji="1" lang="zh-CN" altLang="en-US" dirty="0"/>
              <a:t>替换原来的</a:t>
            </a:r>
            <a:r>
              <a:rPr kumimoji="1" lang="en-US" altLang="zh-CN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5597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性能测试：独立场景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35596" y="1306884"/>
          <a:ext cx="7272808" cy="33448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29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用户登录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到指定界面登录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查看新闻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登录后在新闻界面获取新闻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登录后进入我的订单页面查看订单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386592" y="307827"/>
            <a:ext cx="792089" cy="803423"/>
            <a:chOff x="3045240" y="1362746"/>
            <a:chExt cx="1315035" cy="1333851"/>
          </a:xfrm>
        </p:grpSpPr>
        <p:sp>
          <p:nvSpPr>
            <p:cNvPr id="5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Rectangle 20"/>
          <p:cNvSpPr/>
          <p:nvPr/>
        </p:nvSpPr>
        <p:spPr>
          <a:xfrm>
            <a:off x="3682098" y="501135"/>
            <a:ext cx="25648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605" y="1270635"/>
            <a:ext cx="844423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dobe 黑体 Std R" pitchFamily="34" charset="-122"/>
                <a:ea typeface="Adobe 黑体 Std R" pitchFamily="34" charset="-122"/>
              </a:rPr>
              <a:t>    </a:t>
            </a:r>
            <a:endParaRPr lang="zh-CN" altLang="en-US" sz="1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3" descr="C:\Users\Lenovo\Desktop\u=3787644573,489701487&amp;fm=26&amp;gp=0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" y="416560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FCD7FC9-5CAF-1E45-B14B-A40F0BD81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6901"/>
              </p:ext>
            </p:extLst>
          </p:nvPr>
        </p:nvGraphicFramePr>
        <p:xfrm>
          <a:off x="1115616" y="1306934"/>
          <a:ext cx="6504384" cy="292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2192">
                  <a:extLst>
                    <a:ext uri="{9D8B030D-6E8A-4147-A177-3AD203B41FA5}">
                      <a16:colId xmlns:a16="http://schemas.microsoft.com/office/drawing/2014/main" val="4292211909"/>
                    </a:ext>
                  </a:extLst>
                </a:gridCol>
                <a:gridCol w="3252192">
                  <a:extLst>
                    <a:ext uri="{9D8B030D-6E8A-4147-A177-3AD203B41FA5}">
                      <a16:colId xmlns:a16="http://schemas.microsoft.com/office/drawing/2014/main" val="147963978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122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兰于权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需求、后端、单元测试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7564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钟天景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前端、系统测试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7539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莫锦波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9923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后端、集成测试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5605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FE75D9F-5F86-A94C-8954-F8105C08F55D}"/>
              </a:ext>
            </a:extLst>
          </p:cNvPr>
          <p:cNvSpPr txBox="1"/>
          <p:nvPr/>
        </p:nvSpPr>
        <p:spPr>
          <a:xfrm>
            <a:off x="1439917" y="483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0"/>
    </mc:Choice>
    <mc:Fallback xmlns="">
      <p:transition spd="slow" advTm="1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性能测试：混合场景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0411" y="1059582"/>
          <a:ext cx="8064897" cy="3742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7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新闻界面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点击浏览某新闻与评论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订单创建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进入场馆界面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搜索场馆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预定场馆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388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当线程数持续上升时，后续请求报错 </a:t>
            </a:r>
            <a:r>
              <a:rPr lang="en-GB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Address already in use</a:t>
            </a:r>
          </a:p>
        </p:txBody>
      </p:sp>
      <p:sp>
        <p:nvSpPr>
          <p:cNvPr id="3" name="矩形 2"/>
          <p:cNvSpPr/>
          <p:nvPr/>
        </p:nvSpPr>
        <p:spPr>
          <a:xfrm>
            <a:off x="1136250" y="3332242"/>
            <a:ext cx="675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解决方案：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修改注册表。把</a:t>
            </a:r>
            <a:r>
              <a:rPr lang="en-GB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调小并且 </a:t>
            </a:r>
            <a:r>
              <a:rPr lang="en-GB" altLang="zh-CN" kern="100" dirty="0" err="1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MaxUserPort</a:t>
            </a:r>
            <a:r>
              <a:rPr lang="zh-CN" altLang="en-GB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（</a:t>
            </a:r>
            <a:endParaRPr lang="en-US" altLang="zh-CN" kern="100" dirty="0">
              <a:latin typeface="Calibri" panose="020F0502020204030204" charset="0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  <a:p>
            <a:pPr algn="just"/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可以使用的连接端口数量）调大 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6250" y="2021407"/>
            <a:ext cx="6028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原因：</a:t>
            </a:r>
            <a:r>
              <a:rPr lang="en-US" altLang="zh-CN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Windows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默认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 4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分钟 并且连接端口限制为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1024-5000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。短时间内跑大量请求时端口被占满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604119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并发量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26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左右时服务器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CPU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  <a:sym typeface="+mn-ea"/>
              </a:rPr>
              <a:t>打满、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上行带宽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60%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，响应时间随并发量上升越来</a:t>
            </a:r>
            <a:r>
              <a:rPr lang="zh-CN" altLang="zh-CN" dirty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大（慢）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49350" y="2030095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在本地测试并发量仍在</a:t>
            </a:r>
            <a:r>
              <a:rPr lang="en-US" altLang="zh-CN"/>
              <a:t>30-40</a:t>
            </a:r>
            <a:r>
              <a:rPr lang="zh-CN" altLang="en-US"/>
              <a:t>左右，使用</a:t>
            </a:r>
            <a:r>
              <a:rPr lang="en-US" altLang="zh-CN" b="1"/>
              <a:t>JProfiler</a:t>
            </a:r>
            <a:r>
              <a:rPr lang="zh-CN" altLang="en-US"/>
              <a:t>分析</a:t>
            </a:r>
            <a:r>
              <a:rPr lang="en-US" altLang="zh-CN"/>
              <a:t>CPU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81580"/>
            <a:ext cx="7315200" cy="1498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577" y="4063365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92%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时间耗费在密码加密比对上面。</a:t>
            </a:r>
            <a:r>
              <a:rPr lang="en-US" altLang="zh-CN" dirty="0"/>
              <a:t>(</a:t>
            </a:r>
            <a:r>
              <a:rPr lang="zh-CN" altLang="en-US" dirty="0"/>
              <a:t>为了确保安全性，采用了</a:t>
            </a:r>
            <a:r>
              <a:rPr lang="en-US" altLang="zh-CN" dirty="0" err="1"/>
              <a:t>SpringSecurity</a:t>
            </a:r>
            <a:r>
              <a:rPr lang="zh-CN" altLang="en-US" dirty="0"/>
              <a:t>推荐的</a:t>
            </a:r>
            <a:r>
              <a:rPr lang="en-US" altLang="zh-CN" dirty="0" err="1"/>
              <a:t>Bcrypt</a:t>
            </a:r>
            <a:r>
              <a:rPr lang="zh-CN" altLang="en-US" dirty="0"/>
              <a:t>对密码进行加密）</a:t>
            </a:r>
          </a:p>
          <a:p>
            <a:r>
              <a:rPr lang="zh-CN" altLang="en-US" dirty="0"/>
              <a:t>解决方案：不加密或者换成</a:t>
            </a:r>
            <a:r>
              <a:rPr lang="en-US" altLang="zh-CN" dirty="0"/>
              <a:t>md5 hash</a:t>
            </a:r>
            <a:r>
              <a:rPr lang="zh-CN" altLang="en-US" dirty="0"/>
              <a:t>（考虑安全性等并未修改）</a:t>
            </a:r>
          </a:p>
        </p:txBody>
      </p:sp>
    </p:spTree>
    <p:extLst>
      <p:ext uri="{BB962C8B-B14F-4D97-AF65-F5344CB8AC3E}">
        <p14:creationId xmlns:p14="http://schemas.microsoft.com/office/powerpoint/2010/main" val="6220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539552" y="544464"/>
            <a:ext cx="36004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99592" y="1090792"/>
            <a:ext cx="7416824" cy="35082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547664" y="4650118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混合场景（创建订单）的压力测试脚本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29971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6765" y="1092200"/>
            <a:ext cx="6869430" cy="3627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7375" y="4796790"/>
            <a:ext cx="250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注：标红为超过</a:t>
            </a:r>
            <a:r>
              <a:rPr lang="en-US" altLang="zh-CN"/>
              <a:t>1s</a:t>
            </a:r>
          </a:p>
        </p:txBody>
      </p:sp>
    </p:spTree>
    <p:extLst>
      <p:ext uri="{BB962C8B-B14F-4D97-AF65-F5344CB8AC3E}">
        <p14:creationId xmlns:p14="http://schemas.microsoft.com/office/powerpoint/2010/main" val="34378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37172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3970" y="1101725"/>
            <a:ext cx="6181090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76386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系统测试：用例设计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530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28DAC-2E78-6C4C-BBEB-94886AA60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991017"/>
            <a:ext cx="6468070" cy="3870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A88AD-82B8-0148-8CB3-99E934D6A0C5}"/>
              </a:ext>
            </a:extLst>
          </p:cNvPr>
          <p:cNvSpPr txBox="1"/>
          <p:nvPr/>
        </p:nvSpPr>
        <p:spPr>
          <a:xfrm>
            <a:off x="7340102" y="1347614"/>
            <a:ext cx="19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前后端双重校验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0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时间限制：只能预约将来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33074-009D-4B1E-8FBE-0AFE9B88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120808"/>
            <a:ext cx="3391203" cy="2590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473284-26D3-4E2B-901A-19EDF2FC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2188236"/>
            <a:ext cx="4882848" cy="2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2028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邮箱、密码限制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63635-FDA6-4C06-8677-687142BE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8" y="1670153"/>
            <a:ext cx="4411439" cy="22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DAC3C8-49A5-ED4E-8ACE-721294C39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19" y="3413999"/>
            <a:ext cx="3069862" cy="13984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94DE97-EF25-9342-88D0-F73B34944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5" y="1816182"/>
            <a:ext cx="3024336" cy="1478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2EB276-3823-B54E-B843-7B4544C9D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889"/>
            <a:ext cx="3024336" cy="15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932292"/>
            <a:ext cx="3004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订单预约限制： 时间冲突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E677B2-4DB4-4DDE-87B7-36B63BEF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9" y="1707654"/>
            <a:ext cx="4625382" cy="27888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63D7F-62DE-410B-8C30-BA2BA5BF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87774"/>
            <a:ext cx="4325975" cy="1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10368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需求与设计：需求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C1D3C2-DA8E-0143-AB51-E0C6F5C3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43" y="880746"/>
            <a:ext cx="5475158" cy="42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34839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179513" y="991016"/>
            <a:ext cx="8784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缺陷详情：时间冲突缺陷。如果当天其他用户有预约，用户预约任何时段均会冲突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出现缺陷的原因：后端单元测试时使用的测试用例不足，没有考虑到时间为子区间和边界的情况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代码示例：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出错原因与反思：业务中出现了复杂的逻辑判断，部分逻辑没有考虑完全。实际上使用</a:t>
            </a:r>
            <a:r>
              <a:rPr kumimoji="1" lang="en-US" altLang="zh-CN" dirty="0"/>
              <a:t>P3C</a:t>
            </a:r>
            <a:r>
              <a:rPr kumimoji="1" lang="zh-CN" altLang="en-US" dirty="0"/>
              <a:t>工具在静态分析时已经提示：不要在业务中使用复杂的条件判断。最初是想将业务设计得符合现实场景，所以添加了时间冲突校验的功能。此缺陷已经修复。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F509C-8507-3F4A-9732-25F64D46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715766"/>
            <a:ext cx="4932548" cy="15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843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测试是否有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注入隐患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78473-FD71-4763-BF2D-0A58FC041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851670"/>
            <a:ext cx="6479704" cy="26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4132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测试是否有</a:t>
            </a:r>
            <a:r>
              <a:rPr kumimoji="1" lang="en-US" altLang="zh-CN" dirty="0"/>
              <a:t>XSS</a:t>
            </a:r>
            <a:r>
              <a:rPr kumimoji="1" lang="zh-CN" altLang="en-US" dirty="0"/>
              <a:t>攻击风险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28478-3F44-4A9A-88D5-CEFFFFF9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4" y="1782850"/>
            <a:ext cx="5504532" cy="27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701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测试用户未登录，直接通过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请求，是否会被重定向到登录页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D7168-1F98-4FBF-A943-C42818DA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48" y="1834923"/>
            <a:ext cx="5143528" cy="2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4371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321D2-FD7E-4334-84AE-DD8A5C5D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916084"/>
            <a:ext cx="5603974" cy="28591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E67DDD-EA65-F14D-B9C5-F8A7520E61D8}"/>
              </a:ext>
            </a:extLst>
          </p:cNvPr>
          <p:cNvSpPr txBox="1"/>
          <p:nvPr/>
        </p:nvSpPr>
        <p:spPr>
          <a:xfrm>
            <a:off x="6700443" y="1907822"/>
            <a:ext cx="230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用户被重定向到</a:t>
            </a:r>
            <a:endParaRPr kumimoji="1" lang="en-US" altLang="zh-CN" dirty="0"/>
          </a:p>
          <a:p>
            <a:r>
              <a:rPr kumimoji="1" lang="en-US" altLang="zh-CN" dirty="0"/>
              <a:t>Login</a:t>
            </a:r>
            <a:r>
              <a:rPr kumimoji="1" lang="zh-CN" altLang="en-US" dirty="0"/>
              <a:t>页面</a:t>
            </a:r>
          </a:p>
        </p:txBody>
      </p:sp>
    </p:spTree>
    <p:extLst>
      <p:ext uri="{BB962C8B-B14F-4D97-AF65-F5344CB8AC3E}">
        <p14:creationId xmlns:p14="http://schemas.microsoft.com/office/powerpoint/2010/main" val="21242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" y="1448435"/>
            <a:ext cx="91217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THANKS</a:t>
            </a:r>
          </a:p>
          <a:p>
            <a:pPr algn="ctr"/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2020.01.03</a:t>
            </a: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For Any Comments Or Suggestions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Contact Us At 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github.com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/LEODPEN/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Meethere_Doc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"/>
    </mc:Choice>
    <mc:Fallback xmlns="">
      <p:transition spd="slow" advTm="13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51726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需求与设计：用例图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5DFC1-0677-424A-A6ED-0E357D0A2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21762"/>
            <a:ext cx="7063104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36016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7" y="2283718"/>
            <a:ext cx="4127500" cy="1371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5166F0-D96A-014C-842D-BC68C949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493354"/>
            <a:ext cx="2952328" cy="2952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61664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需求与设计：数据库表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355BC-60B0-F946-9680-4F6BFD44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833577"/>
            <a:ext cx="4608512" cy="35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需求与设计：前端技术栈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81C6C-026C-4F47-87C2-78211089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29" y="813371"/>
            <a:ext cx="5329946" cy="413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需求与设计：后端技术栈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41FF0C-A81E-494E-9660-CC5705E0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989024"/>
            <a:ext cx="4953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76944388"/>
  <p:tag name="KSO_WM_UNIT_PLACING_PICTURE_USER_VIEWPORT" val="{&quot;height&quot;:5712,&quot;width&quot;:108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97670164"/>
  <p:tag name="KSO_WM_UNIT_PLACING_PICTURE_USER_VIEWPORT" val="{&quot;height&quot;:4744,&quot;width&quot;:784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1487</Words>
  <Application>Microsoft Macintosh PowerPoint</Application>
  <PresentationFormat>全屏显示(16:9)</PresentationFormat>
  <Paragraphs>282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Microsoft YaHei</vt:lpstr>
      <vt:lpstr>Microsoft YaHei</vt:lpstr>
      <vt:lpstr>Adobe 黑体 Std R</vt:lpstr>
      <vt:lpstr>Microsoft YaHei UI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IT</cp:lastModifiedBy>
  <cp:revision>942</cp:revision>
  <dcterms:created xsi:type="dcterms:W3CDTF">2019-12-15T14:58:00Z</dcterms:created>
  <dcterms:modified xsi:type="dcterms:W3CDTF">2020-01-04T12:47:49Z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